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dbfe3ee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dbfe3ee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Orange is Actual and Green is Prediction.</a:t>
            </a:r>
            <a:endParaRPr/>
          </a:p>
          <a:p>
            <a:pPr indent="-298450" lvl="0" marL="457200" rtl="0" algn="l">
              <a:spcBef>
                <a:spcPts val="0"/>
              </a:spcBef>
              <a:spcAft>
                <a:spcPts val="0"/>
              </a:spcAft>
              <a:buSzPts val="1100"/>
              <a:buChar char="-"/>
            </a:pPr>
            <a:r>
              <a:rPr lang="en"/>
              <a:t>LSTM are still widely used. It is able store and divide past important information. </a:t>
            </a:r>
            <a:endParaRPr/>
          </a:p>
          <a:p>
            <a:pPr indent="-298450" lvl="0" marL="457200" rtl="0" algn="l">
              <a:spcBef>
                <a:spcPts val="0"/>
              </a:spcBef>
              <a:spcAft>
                <a:spcPts val="0"/>
              </a:spcAft>
              <a:buSzPts val="1100"/>
              <a:buChar char="-"/>
            </a:pPr>
            <a:r>
              <a:rPr lang="en"/>
              <a:t>The graph is divided in Three gates: </a:t>
            </a:r>
            <a:endParaRPr/>
          </a:p>
          <a:p>
            <a:pPr indent="-298450" lvl="0" marL="457200" rtl="0" algn="l">
              <a:spcBef>
                <a:spcPts val="0"/>
              </a:spcBef>
              <a:spcAft>
                <a:spcPts val="0"/>
              </a:spcAft>
              <a:buSzPts val="1100"/>
              <a:buChar char="-"/>
            </a:pPr>
            <a:r>
              <a:rPr lang="en"/>
              <a:t>1. Input gate: adds information to the cell state </a:t>
            </a:r>
            <a:endParaRPr/>
          </a:p>
          <a:p>
            <a:pPr indent="-298450" lvl="0" marL="457200" rtl="0" algn="l">
              <a:spcBef>
                <a:spcPts val="0"/>
              </a:spcBef>
              <a:spcAft>
                <a:spcPts val="0"/>
              </a:spcAft>
              <a:buSzPts val="1100"/>
              <a:buChar char="-"/>
            </a:pPr>
            <a:r>
              <a:rPr lang="en"/>
              <a:t>2. Forget Gates: removes the information that is no longer required by model </a:t>
            </a:r>
            <a:endParaRPr/>
          </a:p>
          <a:p>
            <a:pPr indent="-298450" lvl="0" marL="457200" rtl="0" algn="l">
              <a:spcBef>
                <a:spcPts val="0"/>
              </a:spcBef>
              <a:spcAft>
                <a:spcPts val="0"/>
              </a:spcAft>
              <a:buSzPts val="1100"/>
              <a:buChar char="-"/>
            </a:pPr>
            <a:r>
              <a:rPr lang="en"/>
              <a:t>3. Output gate: output gate at LSTM selects the information to be shown as output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It is very accurate but LSTM prediction is not enough, stock price is affected by the news about the company (Demonetization, Merger/demerger)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dc7888fc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dc7888fc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dc7888fc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c7888fc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d9e13bff7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d9e13bff7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Prophet and ANN are outdated they are behind in updates.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LSTM and RF the datas are accurate but they will fall behind if they are not up to date due to the fast pace stock market.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d9e13bff7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d9e13bff7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dc7888fc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dc7888fc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d9e13bf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d9e13bf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d9e13bf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d9e13bf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1D1C1D"/>
                </a:solidFill>
                <a:highlight>
                  <a:srgbClr val="F8F8F8"/>
                </a:highlight>
                <a:latin typeface="Lato"/>
                <a:ea typeface="Lato"/>
                <a:cs typeface="Lato"/>
                <a:sym typeface="Lato"/>
              </a:rPr>
              <a:t>"Stock analysis has been historically in the hands of statisticians and brokers, and inaccessible to many people. In the age of data science, this no longer needs to be the case. Our app aims to bring the premier analytic techniques and to compare their efficacies in order to make making intelligent stock decisions more accessible to people without a background in statistics."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dbaee9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dbaee9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d9e13bf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d9e13bf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highlight>
                  <a:srgbClr val="FFFFFF"/>
                </a:highlight>
                <a:latin typeface="Lato"/>
                <a:ea typeface="Lato"/>
                <a:cs typeface="Lato"/>
                <a:sym typeface="Lato"/>
              </a:rPr>
              <a:t>FAANG is an acronym for the market’s Five most popular and best-performing tech stocks, namely Facebook, FAANG is an acronym for the market’s Five most popular and best-performing tech stocks, namely Facebook, Apple, Amazon, Netflix and Google (Alphabet). </a:t>
            </a:r>
            <a:endParaRPr sz="1300">
              <a:highlight>
                <a:srgbClr val="FFFFFF"/>
              </a:highlight>
              <a:latin typeface="Lato"/>
              <a:ea typeface="Lato"/>
              <a:cs typeface="Lato"/>
              <a:sym typeface="Lato"/>
            </a:endParaRPr>
          </a:p>
          <a:p>
            <a:pPr indent="0" lvl="0" marL="0" rtl="0" algn="l">
              <a:lnSpc>
                <a:spcPct val="115000"/>
              </a:lnSpc>
              <a:spcBef>
                <a:spcPts val="1600"/>
              </a:spcBef>
              <a:spcAft>
                <a:spcPts val="1600"/>
              </a:spcAft>
              <a:buNone/>
            </a:pPr>
            <a:r>
              <a:rPr lang="en" sz="1300">
                <a:highlight>
                  <a:srgbClr val="FFFFFF"/>
                </a:highlight>
                <a:latin typeface="Lato"/>
                <a:ea typeface="Lato"/>
                <a:cs typeface="Lato"/>
                <a:sym typeface="Lato"/>
              </a:rPr>
              <a:t>March 2019, the market capitalization of these companies was equal to $3.1 Trillion.  </a:t>
            </a:r>
            <a:endParaRPr>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d9e13bf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d9e13bf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What are these? What are these?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How one is it different from others?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What values did we use to compare (Opening and Closing price)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How one is it different from others?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What values did we use to compare (Opening and Closing price)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dbb4d5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dbb4d5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bb4d59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bb4d59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to build an ANN model however it did not work well for this purpose. In machine learning that is why multiple techniques need to be tried in real life.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solidFill>
                  <a:srgbClr val="252A40"/>
                </a:solidFill>
                <a:highlight>
                  <a:srgbClr val="F5F5F5"/>
                </a:highlight>
                <a:latin typeface="Roboto"/>
                <a:ea typeface="Roboto"/>
                <a:cs typeface="Roboto"/>
                <a:sym typeface="Roboto"/>
              </a:rPr>
              <a:t>Artificial neural networks are one of the main tools used in machine learning. As the “neural” part of their name suggests, they are brain-inspired systems which are intended to replicate the way that we humans learn. Neural networks consist of input and output layers, as well as (in most cases) a hidden layer consisting of units that transform the input into something that the output layer can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bfe3e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bfe3e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Prophet captures the trend and seasonality from the data. </a:t>
            </a:r>
            <a:endParaRPr/>
          </a:p>
          <a:p>
            <a:pPr indent="-298450" lvl="0" marL="457200" rtl="0" algn="l">
              <a:spcBef>
                <a:spcPts val="0"/>
              </a:spcBef>
              <a:spcAft>
                <a:spcPts val="0"/>
              </a:spcAft>
              <a:buSzPts val="1100"/>
              <a:buChar char="-"/>
            </a:pPr>
            <a:r>
              <a:rPr lang="en"/>
              <a:t>The graph shows why Prophet is dead, it was one of the popular stock prediction chart. </a:t>
            </a:r>
            <a:endParaRPr/>
          </a:p>
          <a:p>
            <a:pPr indent="-298450" lvl="0" marL="457200" rtl="0" algn="l">
              <a:spcBef>
                <a:spcPts val="0"/>
              </a:spcBef>
              <a:spcAft>
                <a:spcPts val="0"/>
              </a:spcAft>
              <a:buSzPts val="1100"/>
              <a:buChar char="-"/>
            </a:pPr>
            <a:r>
              <a:rPr lang="en"/>
              <a:t>The Orange is Actual and Green is Prediction </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NeilPrabhu/Stock-Prediction" TargetMode="External"/><Relationship Id="rId4" Type="http://schemas.openxmlformats.org/officeDocument/2006/relationships/hyperlink" Target="https://github.com/huseinzol05/Stock-Prediction-Models" TargetMode="External"/><Relationship Id="rId10" Type="http://schemas.openxmlformats.org/officeDocument/2006/relationships/hyperlink" Target="https://github.com/ranaroussi" TargetMode="External"/><Relationship Id="rId9" Type="http://schemas.openxmlformats.org/officeDocument/2006/relationships/hyperlink" Target="https://www.jasonlee.mobi/projects/2018/7/8/k-nearest-neighbors-knn-algorithm-in-python" TargetMode="External"/><Relationship Id="rId5" Type="http://schemas.openxmlformats.org/officeDocument/2006/relationships/hyperlink" Target="https://github.com/LiamConnell/tradetest/blob/master/EntireProcess/youngbuck_sharpe.ipynb" TargetMode="External"/><Relationship Id="rId6" Type="http://schemas.openxmlformats.org/officeDocument/2006/relationships/hyperlink" Target="https://github.com/Rachnog/Deep-Trading" TargetMode="External"/><Relationship Id="rId7" Type="http://schemas.openxmlformats.org/officeDocument/2006/relationships/hyperlink" Target="https://blog.quantinsti.com/machine-learning-k-nearest-neighbors-knn-algorithm-python/" TargetMode="External"/><Relationship Id="rId8" Type="http://schemas.openxmlformats.org/officeDocument/2006/relationships/hyperlink" Target="https://machinelearningmastery.com/tutorial-to-implement-k-nearest-neighbors-in-python-from-scrat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2.jpg"/><Relationship Id="rId7"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C78D8"/>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a:p>
            <a:pPr indent="0" lvl="0" marL="0" rtl="0" algn="l">
              <a:spcBef>
                <a:spcPts val="0"/>
              </a:spcBef>
              <a:spcAft>
                <a:spcPts val="0"/>
              </a:spcAft>
              <a:buNone/>
            </a:pPr>
            <a:r>
              <a:rPr lang="en"/>
              <a:t>Stock Analysis,</a:t>
            </a:r>
            <a:endParaRPr/>
          </a:p>
          <a:p>
            <a:pPr indent="0" lvl="0" marL="0" rtl="0" algn="l">
              <a:spcBef>
                <a:spcPts val="0"/>
              </a:spcBef>
              <a:spcAft>
                <a:spcPts val="0"/>
              </a:spcAft>
              <a:buNone/>
            </a:pPr>
            <a:r>
              <a:rPr lang="en"/>
              <a:t>Accessibility</a:t>
            </a:r>
            <a:r>
              <a:rPr lang="en"/>
              <a: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By: Team Money</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(Long Short-Term Memory)</a:t>
            </a:r>
            <a:endParaRPr/>
          </a:p>
        </p:txBody>
      </p:sp>
      <p:pic>
        <p:nvPicPr>
          <p:cNvPr id="202" name="Google Shape;202;p22"/>
          <p:cNvPicPr preferRelativeResize="0"/>
          <p:nvPr/>
        </p:nvPicPr>
        <p:blipFill>
          <a:blip r:embed="rId3">
            <a:alphaModFix/>
          </a:blip>
          <a:stretch>
            <a:fillRect/>
          </a:stretch>
        </p:blipFill>
        <p:spPr>
          <a:xfrm>
            <a:off x="292800" y="1890950"/>
            <a:ext cx="4106457" cy="2125624"/>
          </a:xfrm>
          <a:prstGeom prst="rect">
            <a:avLst/>
          </a:prstGeom>
          <a:noFill/>
          <a:ln>
            <a:noFill/>
          </a:ln>
        </p:spPr>
      </p:pic>
      <p:pic>
        <p:nvPicPr>
          <p:cNvPr id="203" name="Google Shape;203;p22"/>
          <p:cNvPicPr preferRelativeResize="0"/>
          <p:nvPr/>
        </p:nvPicPr>
        <p:blipFill>
          <a:blip r:embed="rId4">
            <a:alphaModFix/>
          </a:blip>
          <a:stretch>
            <a:fillRect/>
          </a:stretch>
        </p:blipFill>
        <p:spPr>
          <a:xfrm>
            <a:off x="4714325" y="1890950"/>
            <a:ext cx="4136876" cy="2125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393750"/>
            <a:ext cx="76863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Lato"/>
                <a:ea typeface="Lato"/>
                <a:cs typeface="Lato"/>
                <a:sym typeface="Lato"/>
              </a:rPr>
              <a:t>Naive Bayes &amp; Logistic Regression / Deeptrading</a:t>
            </a:r>
            <a:endParaRPr>
              <a:latin typeface="Lato"/>
              <a:ea typeface="Lato"/>
              <a:cs typeface="Lato"/>
              <a:sym typeface="Lato"/>
            </a:endParaRPr>
          </a:p>
        </p:txBody>
      </p:sp>
      <p:pic>
        <p:nvPicPr>
          <p:cNvPr id="209" name="Google Shape;209;p23"/>
          <p:cNvPicPr preferRelativeResize="0"/>
          <p:nvPr/>
        </p:nvPicPr>
        <p:blipFill>
          <a:blip r:embed="rId3">
            <a:alphaModFix/>
          </a:blip>
          <a:stretch>
            <a:fillRect/>
          </a:stretch>
        </p:blipFill>
        <p:spPr>
          <a:xfrm>
            <a:off x="317148" y="1598300"/>
            <a:ext cx="2957050" cy="3073650"/>
          </a:xfrm>
          <a:prstGeom prst="rect">
            <a:avLst/>
          </a:prstGeom>
          <a:noFill/>
          <a:ln>
            <a:noFill/>
          </a:ln>
        </p:spPr>
      </p:pic>
      <p:cxnSp>
        <p:nvCxnSpPr>
          <p:cNvPr id="210" name="Google Shape;210;p23"/>
          <p:cNvCxnSpPr/>
          <p:nvPr/>
        </p:nvCxnSpPr>
        <p:spPr>
          <a:xfrm>
            <a:off x="3569950" y="1114075"/>
            <a:ext cx="40500" cy="3693000"/>
          </a:xfrm>
          <a:prstGeom prst="straightConnector1">
            <a:avLst/>
          </a:prstGeom>
          <a:noFill/>
          <a:ln cap="flat" cmpd="sng" w="76200">
            <a:solidFill>
              <a:schemeClr val="dk2"/>
            </a:solidFill>
            <a:prstDash val="solid"/>
            <a:round/>
            <a:headEnd len="med" w="med" type="none"/>
            <a:tailEnd len="med" w="med" type="none"/>
          </a:ln>
        </p:spPr>
      </p:cxnSp>
      <p:pic>
        <p:nvPicPr>
          <p:cNvPr id="211" name="Google Shape;211;p23"/>
          <p:cNvPicPr preferRelativeResize="0"/>
          <p:nvPr/>
        </p:nvPicPr>
        <p:blipFill>
          <a:blip r:embed="rId4">
            <a:alphaModFix/>
          </a:blip>
          <a:stretch>
            <a:fillRect/>
          </a:stretch>
        </p:blipFill>
        <p:spPr>
          <a:xfrm>
            <a:off x="3712150" y="1275000"/>
            <a:ext cx="2622850" cy="1850655"/>
          </a:xfrm>
          <a:prstGeom prst="rect">
            <a:avLst/>
          </a:prstGeom>
          <a:noFill/>
          <a:ln>
            <a:noFill/>
          </a:ln>
        </p:spPr>
      </p:pic>
      <p:pic>
        <p:nvPicPr>
          <p:cNvPr id="212" name="Google Shape;212;p23"/>
          <p:cNvPicPr preferRelativeResize="0"/>
          <p:nvPr/>
        </p:nvPicPr>
        <p:blipFill>
          <a:blip r:embed="rId5">
            <a:alphaModFix/>
          </a:blip>
          <a:stretch>
            <a:fillRect/>
          </a:stretch>
        </p:blipFill>
        <p:spPr>
          <a:xfrm>
            <a:off x="4250400" y="3213725"/>
            <a:ext cx="2735000" cy="1929775"/>
          </a:xfrm>
          <a:prstGeom prst="rect">
            <a:avLst/>
          </a:prstGeom>
          <a:noFill/>
          <a:ln>
            <a:noFill/>
          </a:ln>
        </p:spPr>
      </p:pic>
      <p:sp>
        <p:nvSpPr>
          <p:cNvPr id="213" name="Google Shape;213;p23"/>
          <p:cNvSpPr txBox="1"/>
          <p:nvPr/>
        </p:nvSpPr>
        <p:spPr>
          <a:xfrm>
            <a:off x="7191000" y="3492950"/>
            <a:ext cx="1792800" cy="11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rPr>
              <a:t>MATTHEWS CORRELATION</a:t>
            </a:r>
            <a:endParaRPr sz="1000">
              <a:solidFill>
                <a:srgbClr val="F3F3F3"/>
              </a:solidFill>
            </a:endParaRPr>
          </a:p>
          <a:p>
            <a:pPr indent="0" lvl="0" marL="0" rtl="0" algn="l">
              <a:spcBef>
                <a:spcPts val="0"/>
              </a:spcBef>
              <a:spcAft>
                <a:spcPts val="0"/>
              </a:spcAft>
              <a:buNone/>
            </a:pPr>
            <a:r>
              <a:rPr lang="en" sz="1000">
                <a:solidFill>
                  <a:srgbClr val="F3F3F3"/>
                </a:solidFill>
              </a:rPr>
              <a:t>CONFUSION MATRIX</a:t>
            </a:r>
            <a:endParaRPr sz="1000">
              <a:solidFill>
                <a:srgbClr val="F3F3F3"/>
              </a:solidFill>
            </a:endParaRPr>
          </a:p>
          <a:p>
            <a:pPr indent="0" lvl="0" marL="0" rtl="0" algn="l">
              <a:spcBef>
                <a:spcPts val="0"/>
              </a:spcBef>
              <a:spcAft>
                <a:spcPts val="0"/>
              </a:spcAft>
              <a:buNone/>
            </a:pPr>
            <a:r>
              <a:rPr lang="en" sz="1000">
                <a:solidFill>
                  <a:srgbClr val="F3F3F3"/>
                </a:solidFill>
              </a:rPr>
              <a:t>[[0.22033898 0.69346734]</a:t>
            </a:r>
            <a:endParaRPr sz="1000">
              <a:solidFill>
                <a:srgbClr val="F3F3F3"/>
              </a:solidFill>
            </a:endParaRPr>
          </a:p>
          <a:p>
            <a:pPr indent="0" lvl="0" marL="0" rtl="0" algn="l">
              <a:spcBef>
                <a:spcPts val="0"/>
              </a:spcBef>
              <a:spcAft>
                <a:spcPts val="0"/>
              </a:spcAft>
              <a:buNone/>
            </a:pPr>
            <a:r>
              <a:rPr lang="en" sz="1000">
                <a:solidFill>
                  <a:srgbClr val="F3F3F3"/>
                </a:solidFill>
              </a:rPr>
              <a:t> [0.18079096 0.83919598]]</a:t>
            </a:r>
            <a:endParaRPr sz="1000">
              <a:solidFill>
                <a:srgbClr val="F3F3F3"/>
              </a:solidFill>
            </a:endParaRPr>
          </a:p>
          <a:p>
            <a:pPr indent="0" lvl="0" marL="0" rtl="0" algn="l">
              <a:spcBef>
                <a:spcPts val="0"/>
              </a:spcBef>
              <a:spcAft>
                <a:spcPts val="0"/>
              </a:spcAft>
              <a:buNone/>
            </a:pPr>
            <a:r>
              <a:rPr lang="en" sz="1000">
                <a:solidFill>
                  <a:srgbClr val="F3F3F3"/>
                </a:solidFill>
              </a:rPr>
              <a:t>CLASSIFICATION REPORT</a:t>
            </a:r>
            <a:endParaRPr sz="1000">
              <a:solidFill>
                <a:srgbClr val="F3F3F3"/>
              </a:solidFill>
            </a:endParaRPr>
          </a:p>
        </p:txBody>
      </p:sp>
      <p:pic>
        <p:nvPicPr>
          <p:cNvPr id="214" name="Google Shape;214;p23"/>
          <p:cNvPicPr preferRelativeResize="0"/>
          <p:nvPr/>
        </p:nvPicPr>
        <p:blipFill>
          <a:blip r:embed="rId6">
            <a:alphaModFix/>
          </a:blip>
          <a:stretch>
            <a:fillRect/>
          </a:stretch>
        </p:blipFill>
        <p:spPr>
          <a:xfrm>
            <a:off x="6248800" y="1307850"/>
            <a:ext cx="2735000" cy="17849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Lato"/>
                <a:ea typeface="Lato"/>
                <a:cs typeface="Lato"/>
                <a:sym typeface="Lato"/>
              </a:rPr>
              <a:t>K-nearest neighbors and MAs Indicators</a:t>
            </a:r>
            <a:endParaRPr/>
          </a:p>
        </p:txBody>
      </p:sp>
      <p:pic>
        <p:nvPicPr>
          <p:cNvPr id="220" name="Google Shape;220;p24"/>
          <p:cNvPicPr preferRelativeResize="0"/>
          <p:nvPr/>
        </p:nvPicPr>
        <p:blipFill>
          <a:blip r:embed="rId3">
            <a:alphaModFix/>
          </a:blip>
          <a:stretch>
            <a:fillRect/>
          </a:stretch>
        </p:blipFill>
        <p:spPr>
          <a:xfrm>
            <a:off x="416022" y="986650"/>
            <a:ext cx="2162279" cy="1908025"/>
          </a:xfrm>
          <a:prstGeom prst="rect">
            <a:avLst/>
          </a:prstGeom>
          <a:noFill/>
          <a:ln>
            <a:noFill/>
          </a:ln>
        </p:spPr>
      </p:pic>
      <p:pic>
        <p:nvPicPr>
          <p:cNvPr id="221" name="Google Shape;221;p24"/>
          <p:cNvPicPr preferRelativeResize="0"/>
          <p:nvPr/>
        </p:nvPicPr>
        <p:blipFill>
          <a:blip r:embed="rId4">
            <a:alphaModFix/>
          </a:blip>
          <a:stretch>
            <a:fillRect/>
          </a:stretch>
        </p:blipFill>
        <p:spPr>
          <a:xfrm>
            <a:off x="2578300" y="986654"/>
            <a:ext cx="3289900" cy="1908021"/>
          </a:xfrm>
          <a:prstGeom prst="rect">
            <a:avLst/>
          </a:prstGeom>
          <a:noFill/>
          <a:ln>
            <a:noFill/>
          </a:ln>
        </p:spPr>
      </p:pic>
      <p:pic>
        <p:nvPicPr>
          <p:cNvPr id="222" name="Google Shape;222;p24"/>
          <p:cNvPicPr preferRelativeResize="0"/>
          <p:nvPr/>
        </p:nvPicPr>
        <p:blipFill>
          <a:blip r:embed="rId5">
            <a:alphaModFix/>
          </a:blip>
          <a:stretch>
            <a:fillRect/>
          </a:stretch>
        </p:blipFill>
        <p:spPr>
          <a:xfrm>
            <a:off x="2718375" y="3395077"/>
            <a:ext cx="2881075" cy="1248248"/>
          </a:xfrm>
          <a:prstGeom prst="rect">
            <a:avLst/>
          </a:prstGeom>
          <a:noFill/>
          <a:ln>
            <a:noFill/>
          </a:ln>
        </p:spPr>
      </p:pic>
      <p:pic>
        <p:nvPicPr>
          <p:cNvPr id="223" name="Google Shape;223;p24"/>
          <p:cNvPicPr preferRelativeResize="0"/>
          <p:nvPr/>
        </p:nvPicPr>
        <p:blipFill>
          <a:blip r:embed="rId6">
            <a:alphaModFix/>
          </a:blip>
          <a:stretch>
            <a:fillRect/>
          </a:stretch>
        </p:blipFill>
        <p:spPr>
          <a:xfrm>
            <a:off x="5868200" y="3395075"/>
            <a:ext cx="3222575" cy="1529025"/>
          </a:xfrm>
          <a:prstGeom prst="rect">
            <a:avLst/>
          </a:prstGeom>
          <a:noFill/>
          <a:ln>
            <a:noFill/>
          </a:ln>
        </p:spPr>
      </p:pic>
      <p:pic>
        <p:nvPicPr>
          <p:cNvPr id="224" name="Google Shape;224;p24"/>
          <p:cNvPicPr preferRelativeResize="0"/>
          <p:nvPr/>
        </p:nvPicPr>
        <p:blipFill>
          <a:blip r:embed="rId7">
            <a:alphaModFix/>
          </a:blip>
          <a:stretch>
            <a:fillRect/>
          </a:stretch>
        </p:blipFill>
        <p:spPr>
          <a:xfrm>
            <a:off x="368213" y="3016210"/>
            <a:ext cx="2257901" cy="1627113"/>
          </a:xfrm>
          <a:prstGeom prst="rect">
            <a:avLst/>
          </a:prstGeom>
          <a:noFill/>
          <a:ln>
            <a:noFill/>
          </a:ln>
        </p:spPr>
      </p:pic>
      <p:pic>
        <p:nvPicPr>
          <p:cNvPr id="225" name="Google Shape;225;p24"/>
          <p:cNvPicPr preferRelativeResize="0"/>
          <p:nvPr/>
        </p:nvPicPr>
        <p:blipFill>
          <a:blip r:embed="rId8">
            <a:alphaModFix/>
          </a:blip>
          <a:stretch>
            <a:fillRect/>
          </a:stretch>
        </p:blipFill>
        <p:spPr>
          <a:xfrm>
            <a:off x="6270925" y="1104500"/>
            <a:ext cx="2819857" cy="1529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t>
            </a:r>
            <a:endParaRPr/>
          </a:p>
        </p:txBody>
      </p:sp>
      <p:sp>
        <p:nvSpPr>
          <p:cNvPr id="231" name="Google Shape;23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the cases we analysed, neural networks and prophet were </a:t>
            </a:r>
            <a:r>
              <a:rPr lang="en" sz="1800"/>
              <a:t>unsuccessful in creating actionable insights. </a:t>
            </a:r>
            <a:endParaRPr sz="1800"/>
          </a:p>
          <a:p>
            <a:pPr indent="-342900" lvl="0" marL="457200" rtl="0" algn="l">
              <a:spcBef>
                <a:spcPts val="0"/>
              </a:spcBef>
              <a:spcAft>
                <a:spcPts val="0"/>
              </a:spcAft>
              <a:buSzPts val="1800"/>
              <a:buChar char="-"/>
            </a:pPr>
            <a:r>
              <a:rPr lang="en" sz="1800"/>
              <a:t>LSTM and Random Forest Analyses both provided meaningful predictions. </a:t>
            </a:r>
            <a:r>
              <a:rPr lang="en" sz="1800"/>
              <a:t> </a:t>
            </a:r>
            <a:endParaRPr sz="1800"/>
          </a:p>
          <a:p>
            <a:pPr indent="-342900" lvl="0" marL="457200" rtl="0" algn="l">
              <a:spcBef>
                <a:spcPts val="0"/>
              </a:spcBef>
              <a:spcAft>
                <a:spcPts val="0"/>
              </a:spcAft>
              <a:buSzPts val="1800"/>
              <a:buChar char="-"/>
            </a:pPr>
            <a:r>
              <a:rPr lang="en" sz="1800"/>
              <a:t>We </a:t>
            </a:r>
            <a:r>
              <a:rPr lang="en" sz="1800"/>
              <a:t>believe</a:t>
            </a:r>
            <a:r>
              <a:rPr lang="en" sz="1800"/>
              <a:t> that as we analyse more companies, that there will be advantages to one model over others according to their </a:t>
            </a:r>
            <a:r>
              <a:rPr lang="en" sz="1800"/>
              <a:t>strengths</a:t>
            </a:r>
            <a:r>
              <a:rPr lang="en" sz="1800"/>
              <a:t>.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r>
              <a:rPr lang="en"/>
              <a:t> </a:t>
            </a:r>
            <a:endParaRPr/>
          </a:p>
        </p:txBody>
      </p:sp>
      <p:sp>
        <p:nvSpPr>
          <p:cNvPr id="237" name="Google Shape;237;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Our model will be able to </a:t>
            </a:r>
            <a:r>
              <a:rPr lang="en" sz="2400"/>
              <a:t>recommend</a:t>
            </a:r>
            <a:r>
              <a:rPr lang="en" sz="2400"/>
              <a:t> the best </a:t>
            </a:r>
            <a:r>
              <a:rPr lang="en" sz="2400"/>
              <a:t>algorithm</a:t>
            </a:r>
            <a:r>
              <a:rPr lang="en" sz="2400"/>
              <a:t> to use according to the type of investor and the relevant industry. </a:t>
            </a:r>
            <a:endParaRPr sz="2400"/>
          </a:p>
          <a:p>
            <a:pPr indent="-381000" lvl="0" marL="457200" rtl="0" algn="l">
              <a:spcBef>
                <a:spcPts val="0"/>
              </a:spcBef>
              <a:spcAft>
                <a:spcPts val="0"/>
              </a:spcAft>
              <a:buSzPts val="2400"/>
              <a:buChar char="●"/>
            </a:pPr>
            <a:r>
              <a:rPr lang="en" sz="2400"/>
              <a:t>Using publicly sourced </a:t>
            </a:r>
            <a:r>
              <a:rPr lang="en" sz="2400"/>
              <a:t>algorithms</a:t>
            </a:r>
            <a:r>
              <a:rPr lang="en" sz="2400"/>
              <a:t> will allow us to organize these powerful tools so that they are usable by non-statisticians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1297500" y="1205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3" name="Google Shape;243;p27"/>
          <p:cNvSpPr txBox="1"/>
          <p:nvPr>
            <p:ph idx="1" type="body"/>
          </p:nvPr>
        </p:nvSpPr>
        <p:spPr>
          <a:xfrm>
            <a:off x="967700" y="612025"/>
            <a:ext cx="7866600" cy="43632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1200"/>
              </a:spcBef>
              <a:spcAft>
                <a:spcPts val="0"/>
              </a:spcAft>
              <a:buSzPts val="1000"/>
              <a:buFont typeface="Arial"/>
              <a:buChar char="●"/>
            </a:pPr>
            <a:r>
              <a:rPr lang="en" sz="1000" u="sng">
                <a:solidFill>
                  <a:schemeClr val="hlink"/>
                </a:solidFill>
                <a:latin typeface="Arial"/>
                <a:ea typeface="Arial"/>
                <a:cs typeface="Arial"/>
                <a:sym typeface="Arial"/>
                <a:hlinkClick r:id="rId3"/>
              </a:rPr>
              <a:t>https://github.com/NeilPrabhu/Stock-Prediction</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4"/>
              </a:rPr>
              <a:t>https://github.com/huseinzol05/Stock-Prediction-Models</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5"/>
              </a:rPr>
              <a:t>https://github.com/LiamConnell/tradetest/blob/master/EntireProcess/youngbuck_sharpe.ipynb</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6"/>
              </a:rPr>
              <a:t>https://github.com/Rachnog/Deep-Trading</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7"/>
              </a:rPr>
              <a:t>https://blog.quantinsti.com/machine-learning-k-nearest-neighbors-knn-algorithm-python/</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8"/>
              </a:rPr>
              <a:t>https://machinelearningmastery.com/tutorial-to-implement-k-nearest-neighbors-in-python-from-scratch/</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9"/>
              </a:rPr>
              <a:t>https://www.jasonlee.mobi/projects/2018/7/8/k-nearest-neighbors-knn-algorithm-in-python</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u="sng">
                <a:solidFill>
                  <a:schemeClr val="hlink"/>
                </a:solidFill>
                <a:latin typeface="Arial"/>
                <a:ea typeface="Arial"/>
                <a:cs typeface="Arial"/>
                <a:sym typeface="Arial"/>
                <a:hlinkClick r:id="rId10"/>
              </a:rPr>
              <a:t>https://github.com/ranaroussi</a:t>
            </a:r>
            <a:endParaRPr sz="1000" u="sng">
              <a:solidFill>
                <a:schemeClr val="hlink"/>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 </a:t>
            </a:r>
            <a:endParaRPr sz="1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pic>
        <p:nvPicPr>
          <p:cNvPr id="141" name="Google Shape;141;p14"/>
          <p:cNvPicPr preferRelativeResize="0"/>
          <p:nvPr/>
        </p:nvPicPr>
        <p:blipFill>
          <a:blip r:embed="rId3">
            <a:alphaModFix/>
          </a:blip>
          <a:stretch>
            <a:fillRect/>
          </a:stretch>
        </p:blipFill>
        <p:spPr>
          <a:xfrm>
            <a:off x="7358674" y="1457175"/>
            <a:ext cx="1682650" cy="1718200"/>
          </a:xfrm>
          <a:prstGeom prst="rect">
            <a:avLst/>
          </a:prstGeom>
          <a:noFill/>
          <a:ln>
            <a:noFill/>
          </a:ln>
        </p:spPr>
      </p:pic>
      <p:sp>
        <p:nvSpPr>
          <p:cNvPr id="142" name="Google Shape;142;p14"/>
          <p:cNvSpPr txBox="1"/>
          <p:nvPr/>
        </p:nvSpPr>
        <p:spPr>
          <a:xfrm>
            <a:off x="7358613" y="3339800"/>
            <a:ext cx="1507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Kwang Min Ko </a:t>
            </a:r>
            <a:endParaRPr>
              <a:solidFill>
                <a:srgbClr val="FFFFFF"/>
              </a:solidFill>
              <a:latin typeface="Lato"/>
              <a:ea typeface="Lato"/>
              <a:cs typeface="Lato"/>
              <a:sym typeface="Lato"/>
            </a:endParaRPr>
          </a:p>
        </p:txBody>
      </p:sp>
      <p:sp>
        <p:nvSpPr>
          <p:cNvPr id="143" name="Google Shape;143;p14"/>
          <p:cNvSpPr txBox="1"/>
          <p:nvPr/>
        </p:nvSpPr>
        <p:spPr>
          <a:xfrm>
            <a:off x="5670238" y="3339813"/>
            <a:ext cx="1507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Ryan Michels</a:t>
            </a:r>
            <a:endParaRPr>
              <a:solidFill>
                <a:srgbClr val="FFFFFF"/>
              </a:solidFill>
              <a:latin typeface="Lato"/>
              <a:ea typeface="Lato"/>
              <a:cs typeface="Lato"/>
              <a:sym typeface="Lato"/>
            </a:endParaRPr>
          </a:p>
        </p:txBody>
      </p:sp>
      <p:pic>
        <p:nvPicPr>
          <p:cNvPr id="144" name="Google Shape;144;p14"/>
          <p:cNvPicPr preferRelativeResize="0"/>
          <p:nvPr/>
        </p:nvPicPr>
        <p:blipFill>
          <a:blip r:embed="rId4">
            <a:alphaModFix/>
          </a:blip>
          <a:stretch>
            <a:fillRect/>
          </a:stretch>
        </p:blipFill>
        <p:spPr>
          <a:xfrm>
            <a:off x="5647668" y="1457187"/>
            <a:ext cx="1552920" cy="1718200"/>
          </a:xfrm>
          <a:prstGeom prst="rect">
            <a:avLst/>
          </a:prstGeom>
          <a:noFill/>
          <a:ln>
            <a:noFill/>
          </a:ln>
        </p:spPr>
      </p:pic>
      <p:pic>
        <p:nvPicPr>
          <p:cNvPr id="145" name="Google Shape;145;p14"/>
          <p:cNvPicPr preferRelativeResize="0"/>
          <p:nvPr/>
        </p:nvPicPr>
        <p:blipFill>
          <a:blip r:embed="rId5">
            <a:alphaModFix/>
          </a:blip>
          <a:stretch>
            <a:fillRect/>
          </a:stretch>
        </p:blipFill>
        <p:spPr>
          <a:xfrm>
            <a:off x="150125" y="1457175"/>
            <a:ext cx="1770276" cy="1718201"/>
          </a:xfrm>
          <a:prstGeom prst="rect">
            <a:avLst/>
          </a:prstGeom>
          <a:noFill/>
          <a:ln>
            <a:noFill/>
          </a:ln>
        </p:spPr>
      </p:pic>
      <p:sp>
        <p:nvSpPr>
          <p:cNvPr id="146" name="Google Shape;146;p14"/>
          <p:cNvSpPr txBox="1"/>
          <p:nvPr/>
        </p:nvSpPr>
        <p:spPr>
          <a:xfrm>
            <a:off x="281351" y="3324700"/>
            <a:ext cx="15078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Hayden Esman</a:t>
            </a:r>
            <a:endParaRPr>
              <a:solidFill>
                <a:srgbClr val="FFFFFF"/>
              </a:solidFill>
              <a:latin typeface="Lato"/>
              <a:ea typeface="Lato"/>
              <a:cs typeface="Lato"/>
              <a:sym typeface="Lato"/>
            </a:endParaRPr>
          </a:p>
        </p:txBody>
      </p:sp>
      <p:pic>
        <p:nvPicPr>
          <p:cNvPr id="147" name="Google Shape;147;p14"/>
          <p:cNvPicPr preferRelativeResize="0"/>
          <p:nvPr/>
        </p:nvPicPr>
        <p:blipFill rotWithShape="1">
          <a:blip r:embed="rId6">
            <a:alphaModFix/>
          </a:blip>
          <a:srcRect b="17255" l="0" r="2912" t="21425"/>
          <a:stretch/>
        </p:blipFill>
        <p:spPr>
          <a:xfrm>
            <a:off x="2060938" y="1425038"/>
            <a:ext cx="1552926" cy="1770275"/>
          </a:xfrm>
          <a:prstGeom prst="rect">
            <a:avLst/>
          </a:prstGeom>
          <a:noFill/>
          <a:ln>
            <a:noFill/>
          </a:ln>
        </p:spPr>
      </p:pic>
      <p:sp>
        <p:nvSpPr>
          <p:cNvPr id="148" name="Google Shape;148;p14"/>
          <p:cNvSpPr txBox="1"/>
          <p:nvPr/>
        </p:nvSpPr>
        <p:spPr>
          <a:xfrm>
            <a:off x="2140063" y="3312500"/>
            <a:ext cx="13947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Shilpa Agrawal</a:t>
            </a:r>
            <a:endParaRPr>
              <a:latin typeface="Lato"/>
              <a:ea typeface="Lato"/>
              <a:cs typeface="Lato"/>
              <a:sym typeface="Lato"/>
            </a:endParaRPr>
          </a:p>
        </p:txBody>
      </p:sp>
      <p:pic>
        <p:nvPicPr>
          <p:cNvPr id="149" name="Google Shape;149;p14"/>
          <p:cNvPicPr preferRelativeResize="0"/>
          <p:nvPr/>
        </p:nvPicPr>
        <p:blipFill>
          <a:blip r:embed="rId7">
            <a:alphaModFix/>
          </a:blip>
          <a:stretch>
            <a:fillRect/>
          </a:stretch>
        </p:blipFill>
        <p:spPr>
          <a:xfrm>
            <a:off x="3754400" y="1457175"/>
            <a:ext cx="1770275" cy="1770275"/>
          </a:xfrm>
          <a:prstGeom prst="rect">
            <a:avLst/>
          </a:prstGeom>
          <a:noFill/>
          <a:ln>
            <a:noFill/>
          </a:ln>
        </p:spPr>
      </p:pic>
      <p:sp>
        <p:nvSpPr>
          <p:cNvPr id="150" name="Google Shape;150;p14"/>
          <p:cNvSpPr txBox="1"/>
          <p:nvPr/>
        </p:nvSpPr>
        <p:spPr>
          <a:xfrm>
            <a:off x="3761163" y="3300575"/>
            <a:ext cx="16827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Pedro Takenouchi</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5"/>
          <p:cNvSpPr txBox="1"/>
          <p:nvPr>
            <p:ph type="title"/>
          </p:nvPr>
        </p:nvSpPr>
        <p:spPr>
          <a:xfrm>
            <a:off x="13737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Statement </a:t>
            </a:r>
            <a:endParaRPr/>
          </a:p>
        </p:txBody>
      </p:sp>
      <p:sp>
        <p:nvSpPr>
          <p:cNvPr id="156" name="Google Shape;156;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Private stock trading is becoming popular through apps like RobinHood and Acorn, but machine learning is not yet widely </a:t>
            </a:r>
            <a:r>
              <a:rPr lang="en" sz="2400"/>
              <a:t>available to the public</a:t>
            </a:r>
            <a:endParaRPr sz="2400"/>
          </a:p>
          <a:p>
            <a:pPr indent="-381000" lvl="0" marL="457200" rtl="0" algn="l">
              <a:spcBef>
                <a:spcPts val="0"/>
              </a:spcBef>
              <a:spcAft>
                <a:spcPts val="0"/>
              </a:spcAft>
              <a:buSzPts val="2400"/>
              <a:buChar char="●"/>
            </a:pPr>
            <a:r>
              <a:rPr lang="en" sz="2400"/>
              <a:t>Our goal is to create a proof of concept to show how it may be used to benefit small traders.</a:t>
            </a:r>
            <a:r>
              <a:rPr lang="en"/>
              <a:t> </a:t>
            </a:r>
            <a:endParaRPr/>
          </a:p>
          <a:p>
            <a:pPr indent="0" lvl="0" marL="0" rtl="0" algn="l">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endParaRPr/>
          </a:p>
        </p:txBody>
      </p:sp>
      <p:sp>
        <p:nvSpPr>
          <p:cNvPr id="162" name="Google Shape;16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We used a variety of analytic tools, using both our own methods as well as publicly published stock </a:t>
            </a:r>
            <a:r>
              <a:rPr lang="en" sz="2400"/>
              <a:t>analyses</a:t>
            </a:r>
            <a:r>
              <a:rPr lang="en" sz="2400"/>
              <a:t> in order to create several models.</a:t>
            </a:r>
            <a:endParaRPr sz="2400"/>
          </a:p>
          <a:p>
            <a:pPr indent="-381000" lvl="0" marL="457200" rtl="0" algn="l">
              <a:spcBef>
                <a:spcPts val="0"/>
              </a:spcBef>
              <a:spcAft>
                <a:spcPts val="0"/>
              </a:spcAft>
              <a:buSzPts val="2400"/>
              <a:buChar char="●"/>
            </a:pPr>
            <a:r>
              <a:rPr lang="en" sz="2400"/>
              <a:t>We then compared the efficacy of each of the models in order to find the ways they were most rigorous.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FAANG?</a:t>
            </a:r>
            <a:endParaRPr/>
          </a:p>
        </p:txBody>
      </p:sp>
      <p:pic>
        <p:nvPicPr>
          <p:cNvPr id="168" name="Google Shape;168;p17"/>
          <p:cNvPicPr preferRelativeResize="0"/>
          <p:nvPr/>
        </p:nvPicPr>
        <p:blipFill>
          <a:blip r:embed="rId3">
            <a:alphaModFix/>
          </a:blip>
          <a:stretch>
            <a:fillRect/>
          </a:stretch>
        </p:blipFill>
        <p:spPr>
          <a:xfrm>
            <a:off x="428625" y="1592750"/>
            <a:ext cx="8286750" cy="295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r>
              <a:rPr lang="en"/>
              <a:t> </a:t>
            </a:r>
            <a:endParaRPr/>
          </a:p>
        </p:txBody>
      </p:sp>
      <p:sp>
        <p:nvSpPr>
          <p:cNvPr id="174" name="Google Shape;17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Random Forest (RF)</a:t>
            </a:r>
            <a:endParaRPr sz="2400"/>
          </a:p>
          <a:p>
            <a:pPr indent="-381000" lvl="0" marL="457200" rtl="0" algn="l">
              <a:spcBef>
                <a:spcPts val="0"/>
              </a:spcBef>
              <a:spcAft>
                <a:spcPts val="0"/>
              </a:spcAft>
              <a:buSzPts val="2400"/>
              <a:buAutoNum type="arabicPeriod"/>
            </a:pPr>
            <a:r>
              <a:rPr lang="en" sz="2400"/>
              <a:t>Artificial Neural Network (ANN) </a:t>
            </a:r>
            <a:endParaRPr sz="2400"/>
          </a:p>
          <a:p>
            <a:pPr indent="-381000" lvl="0" marL="457200" rtl="0" algn="l">
              <a:spcBef>
                <a:spcPts val="0"/>
              </a:spcBef>
              <a:spcAft>
                <a:spcPts val="0"/>
              </a:spcAft>
              <a:buSzPts val="2400"/>
              <a:buAutoNum type="arabicPeriod"/>
            </a:pPr>
            <a:r>
              <a:rPr lang="en" sz="2400"/>
              <a:t>Prophet </a:t>
            </a:r>
            <a:endParaRPr sz="2400"/>
          </a:p>
          <a:p>
            <a:pPr indent="-381000" lvl="0" marL="457200" rtl="0" algn="l">
              <a:spcBef>
                <a:spcPts val="0"/>
              </a:spcBef>
              <a:spcAft>
                <a:spcPts val="0"/>
              </a:spcAft>
              <a:buSzPts val="2400"/>
              <a:buAutoNum type="arabicPeriod"/>
            </a:pPr>
            <a:r>
              <a:rPr lang="en" sz="2400"/>
              <a:t>Long Short-Term Memory (LSTM) </a:t>
            </a:r>
            <a:endParaRPr sz="2400"/>
          </a:p>
          <a:p>
            <a:pPr indent="-381000" lvl="0" marL="457200" rtl="0" algn="l">
              <a:spcBef>
                <a:spcPts val="0"/>
              </a:spcBef>
              <a:spcAft>
                <a:spcPts val="0"/>
              </a:spcAft>
              <a:buSzPts val="2400"/>
              <a:buAutoNum type="arabicPeriod"/>
            </a:pPr>
            <a:r>
              <a:rPr lang="en" sz="2400"/>
              <a:t>Naive Bayes and Logistic regression</a:t>
            </a:r>
            <a:endParaRPr sz="2400"/>
          </a:p>
          <a:p>
            <a:pPr indent="-381000" lvl="0" marL="457200" rtl="0" algn="l">
              <a:spcBef>
                <a:spcPts val="0"/>
              </a:spcBef>
              <a:spcAft>
                <a:spcPts val="0"/>
              </a:spcAft>
              <a:buSzPts val="2400"/>
              <a:buAutoNum type="arabicPeriod"/>
            </a:pPr>
            <a:r>
              <a:rPr lang="en" sz="2400"/>
              <a:t>K-nearest neighbors MAs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180" name="Google Shape;18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19"/>
          <p:cNvPicPr preferRelativeResize="0"/>
          <p:nvPr/>
        </p:nvPicPr>
        <p:blipFill>
          <a:blip r:embed="rId3">
            <a:alphaModFix/>
          </a:blip>
          <a:stretch>
            <a:fillRect/>
          </a:stretch>
        </p:blipFill>
        <p:spPr>
          <a:xfrm>
            <a:off x="1326038" y="1567550"/>
            <a:ext cx="6981825" cy="234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Neural Network</a:t>
            </a:r>
            <a:endParaRPr/>
          </a:p>
          <a:p>
            <a:pPr indent="0" lvl="0" marL="0" rtl="0" algn="l">
              <a:spcBef>
                <a:spcPts val="0"/>
              </a:spcBef>
              <a:spcAft>
                <a:spcPts val="0"/>
              </a:spcAft>
              <a:buNone/>
            </a:pPr>
            <a:r>
              <a:rPr lang="en" sz="1800"/>
              <a:t>The predictions were not accurate and more time is needed for refinement.</a:t>
            </a:r>
            <a:endParaRPr sz="1800"/>
          </a:p>
        </p:txBody>
      </p:sp>
      <p:pic>
        <p:nvPicPr>
          <p:cNvPr id="187" name="Google Shape;187;p20"/>
          <p:cNvPicPr preferRelativeResize="0"/>
          <p:nvPr/>
        </p:nvPicPr>
        <p:blipFill>
          <a:blip r:embed="rId3">
            <a:alphaModFix/>
          </a:blip>
          <a:stretch>
            <a:fillRect/>
          </a:stretch>
        </p:blipFill>
        <p:spPr>
          <a:xfrm>
            <a:off x="4523800" y="1842050"/>
            <a:ext cx="3600450" cy="2362200"/>
          </a:xfrm>
          <a:prstGeom prst="rect">
            <a:avLst/>
          </a:prstGeom>
          <a:noFill/>
          <a:ln>
            <a:noFill/>
          </a:ln>
        </p:spPr>
      </p:pic>
      <p:pic>
        <p:nvPicPr>
          <p:cNvPr id="188" name="Google Shape;188;p20"/>
          <p:cNvPicPr preferRelativeResize="0"/>
          <p:nvPr/>
        </p:nvPicPr>
        <p:blipFill>
          <a:blip r:embed="rId4">
            <a:alphaModFix/>
          </a:blip>
          <a:stretch>
            <a:fillRect/>
          </a:stretch>
        </p:blipFill>
        <p:spPr>
          <a:xfrm>
            <a:off x="615600" y="1842050"/>
            <a:ext cx="3600450" cy="2362200"/>
          </a:xfrm>
          <a:prstGeom prst="rect">
            <a:avLst/>
          </a:prstGeom>
          <a:noFill/>
          <a:ln>
            <a:noFill/>
          </a:ln>
        </p:spPr>
      </p:pic>
      <p:sp>
        <p:nvSpPr>
          <p:cNvPr id="189" name="Google Shape;189;p20"/>
          <p:cNvSpPr txBox="1"/>
          <p:nvPr/>
        </p:nvSpPr>
        <p:spPr>
          <a:xfrm>
            <a:off x="891400" y="1517750"/>
            <a:ext cx="69384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Apple</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Prophet</a:t>
            </a:r>
            <a:endParaRPr/>
          </a:p>
        </p:txBody>
      </p:sp>
      <p:pic>
        <p:nvPicPr>
          <p:cNvPr id="195" name="Google Shape;195;p21"/>
          <p:cNvPicPr preferRelativeResize="0"/>
          <p:nvPr/>
        </p:nvPicPr>
        <p:blipFill>
          <a:blip r:embed="rId3">
            <a:alphaModFix/>
          </a:blip>
          <a:stretch>
            <a:fillRect/>
          </a:stretch>
        </p:blipFill>
        <p:spPr>
          <a:xfrm>
            <a:off x="163538" y="1811471"/>
            <a:ext cx="4372076" cy="2199700"/>
          </a:xfrm>
          <a:prstGeom prst="rect">
            <a:avLst/>
          </a:prstGeom>
          <a:noFill/>
          <a:ln>
            <a:noFill/>
          </a:ln>
        </p:spPr>
      </p:pic>
      <p:pic>
        <p:nvPicPr>
          <p:cNvPr id="196" name="Google Shape;196;p21"/>
          <p:cNvPicPr preferRelativeResize="0"/>
          <p:nvPr/>
        </p:nvPicPr>
        <p:blipFill>
          <a:blip r:embed="rId4">
            <a:alphaModFix/>
          </a:blip>
          <a:stretch>
            <a:fillRect/>
          </a:stretch>
        </p:blipFill>
        <p:spPr>
          <a:xfrm>
            <a:off x="4728427" y="1811475"/>
            <a:ext cx="4252035" cy="2199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